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675" autoAdjust="0"/>
  </p:normalViewPr>
  <p:slideViewPr>
    <p:cSldViewPr>
      <p:cViewPr varScale="1">
        <p:scale>
          <a:sx n="54" d="100"/>
          <a:sy n="54" d="100"/>
        </p:scale>
        <p:origin x="2118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ECE-64E0-40D6-ABBC-CBF530F4BCF0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2C72-30B3-4808-B069-CB560E0A3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116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ECE-64E0-40D6-ABBC-CBF530F4BCF0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2C72-30B3-4808-B069-CB560E0A3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75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ECE-64E0-40D6-ABBC-CBF530F4BCF0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2C72-30B3-4808-B069-CB560E0A3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768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ECE-64E0-40D6-ABBC-CBF530F4BCF0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2C72-30B3-4808-B069-CB560E0A3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98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ECE-64E0-40D6-ABBC-CBF530F4BCF0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2C72-30B3-4808-B069-CB560E0A3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673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ECE-64E0-40D6-ABBC-CBF530F4BCF0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2C72-30B3-4808-B069-CB560E0A3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009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ECE-64E0-40D6-ABBC-CBF530F4BCF0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2C72-30B3-4808-B069-CB560E0A3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659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ECE-64E0-40D6-ABBC-CBF530F4BCF0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2C72-30B3-4808-B069-CB560E0A3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053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ECE-64E0-40D6-ABBC-CBF530F4BCF0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2C72-30B3-4808-B069-CB560E0A3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368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ECE-64E0-40D6-ABBC-CBF530F4BCF0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2C72-30B3-4808-B069-CB560E0A3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069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ECE-64E0-40D6-ABBC-CBF530F4BCF0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2C72-30B3-4808-B069-CB560E0A3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530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ECECE-64E0-40D6-ABBC-CBF530F4BCF0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A2C72-30B3-4808-B069-CB560E0A3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572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nae.halley2\Desktop\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0"/>
            <a:ext cx="6885384" cy="918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576195" y="2219543"/>
            <a:ext cx="6254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200" dirty="0" err="1">
                <a:solidFill>
                  <a:schemeClr val="bg1"/>
                </a:solidFill>
                <a:latin typeface="Edwardian Script ITC" panose="030303020407070D0804" pitchFamily="66" charset="0"/>
              </a:rPr>
              <a:t>th</a:t>
            </a:r>
            <a:endParaRPr lang="en-AU" sz="7200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218" y="6832374"/>
            <a:ext cx="61926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800" b="1" dirty="0">
                <a:latin typeface="Edwardian Script ITC" panose="030303020407070D0804" pitchFamily="66" charset="0"/>
              </a:rPr>
              <a:t>Anniversary Ball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27384" y="35496"/>
            <a:ext cx="6885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Edwardian Script ITC" panose="030303020407070D0804" pitchFamily="66" charset="0"/>
              </a:rPr>
              <a:t>You’re invited to help celebrate a milestone in </a:t>
            </a:r>
            <a:r>
              <a:rPr lang="en-AU" sz="4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Edwardian Script ITC" panose="030303020407070D0804" pitchFamily="66" charset="0"/>
              </a:rPr>
              <a:t>35 Squadrons History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50549" y="2109986"/>
            <a:ext cx="33242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chemeClr val="bg1">
                    <a:lumMod val="65000"/>
                  </a:schemeClr>
                </a:solidFill>
                <a:latin typeface="Gabriola" panose="04040605051002020D02" pitchFamily="82" charset="0"/>
              </a:rPr>
              <a:t>Formal Attire or</a:t>
            </a:r>
          </a:p>
          <a:p>
            <a:r>
              <a:rPr lang="en-AU" sz="2200" dirty="0">
                <a:solidFill>
                  <a:schemeClr val="bg1">
                    <a:lumMod val="65000"/>
                  </a:schemeClr>
                </a:solidFill>
                <a:latin typeface="Gabriola" panose="04040605051002020D02" pitchFamily="82" charset="0"/>
              </a:rPr>
              <a:t>Mess Dress equivalent.</a:t>
            </a:r>
          </a:p>
          <a:p>
            <a:endParaRPr lang="en-AU" sz="2200" dirty="0">
              <a:solidFill>
                <a:schemeClr val="bg1">
                  <a:lumMod val="65000"/>
                </a:schemeClr>
              </a:solidFill>
              <a:latin typeface="Gabriola" panose="04040605051002020D02" pitchFamily="82" charset="0"/>
            </a:endParaRPr>
          </a:p>
          <a:p>
            <a:r>
              <a:rPr lang="en-AU" sz="2200" dirty="0">
                <a:solidFill>
                  <a:schemeClr val="bg1">
                    <a:lumMod val="65000"/>
                  </a:schemeClr>
                </a:solidFill>
                <a:latin typeface="Gabriola" panose="04040605051002020D02" pitchFamily="82" charset="0"/>
              </a:rPr>
              <a:t>Entertainment  by</a:t>
            </a:r>
          </a:p>
          <a:p>
            <a:r>
              <a:rPr lang="en-AU" sz="2200" dirty="0">
                <a:solidFill>
                  <a:schemeClr val="bg1">
                    <a:lumMod val="65000"/>
                  </a:schemeClr>
                </a:solidFill>
                <a:latin typeface="Gabriola" panose="04040605051002020D02" pitchFamily="82" charset="0"/>
              </a:rPr>
              <a:t>the Army Band.</a:t>
            </a:r>
          </a:p>
          <a:p>
            <a:endParaRPr lang="en-AU" sz="2200" dirty="0">
              <a:solidFill>
                <a:schemeClr val="bg1">
                  <a:lumMod val="65000"/>
                </a:schemeClr>
              </a:solidFill>
              <a:latin typeface="Gabriola" panose="04040605051002020D02" pitchFamily="82" charset="0"/>
            </a:endParaRPr>
          </a:p>
          <a:p>
            <a:r>
              <a:rPr lang="en-AU" sz="2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briola" panose="04040605051002020D02" pitchFamily="82" charset="0"/>
              </a:rPr>
              <a:t>$30.00:</a:t>
            </a:r>
            <a:r>
              <a:rPr lang="en-AU" sz="2200" dirty="0">
                <a:solidFill>
                  <a:schemeClr val="accent6">
                    <a:lumMod val="60000"/>
                    <a:lumOff val="40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en-AU" sz="2200" dirty="0">
                <a:solidFill>
                  <a:schemeClr val="bg1">
                    <a:lumMod val="65000"/>
                  </a:schemeClr>
                </a:solidFill>
                <a:latin typeface="Gabriola" panose="04040605051002020D02" pitchFamily="82" charset="0"/>
              </a:rPr>
              <a:t>Social Club members.</a:t>
            </a:r>
          </a:p>
          <a:p>
            <a:r>
              <a:rPr lang="en-AU" sz="2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abriola" panose="04040605051002020D02" pitchFamily="82" charset="0"/>
              </a:rPr>
              <a:t>$60.00:</a:t>
            </a:r>
            <a:r>
              <a:rPr lang="en-AU" sz="2200" dirty="0">
                <a:solidFill>
                  <a:schemeClr val="accent6">
                    <a:lumMod val="60000"/>
                    <a:lumOff val="40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en-AU" sz="2200" dirty="0">
                <a:solidFill>
                  <a:schemeClr val="bg1">
                    <a:lumMod val="65000"/>
                  </a:schemeClr>
                </a:solidFill>
                <a:latin typeface="Gabriola" panose="04040605051002020D02" pitchFamily="82" charset="0"/>
              </a:rPr>
              <a:t>Non-Club members, partners, 35SQN Association members &amp; external Guests.</a:t>
            </a:r>
          </a:p>
          <a:p>
            <a:endParaRPr lang="en-AU" sz="2200" dirty="0">
              <a:solidFill>
                <a:schemeClr val="bg1">
                  <a:lumMod val="65000"/>
                </a:schemeClr>
              </a:solidFill>
              <a:latin typeface="Gabriola" panose="04040605051002020D02" pitchFamily="82" charset="0"/>
            </a:endParaRPr>
          </a:p>
          <a:p>
            <a:r>
              <a:rPr lang="en-AU" sz="3000" dirty="0">
                <a:solidFill>
                  <a:schemeClr val="bg1">
                    <a:lumMod val="65000"/>
                  </a:schemeClr>
                </a:solidFill>
                <a:latin typeface="Gabriola" panose="04040605051002020D02" pitchFamily="82" charset="0"/>
              </a:rPr>
              <a:t>RSVP: </a:t>
            </a:r>
            <a:r>
              <a:rPr lang="en-AU" sz="3000" b="1" dirty="0">
                <a:solidFill>
                  <a:schemeClr val="bg1">
                    <a:lumMod val="65000"/>
                  </a:schemeClr>
                </a:solidFill>
                <a:latin typeface="Gabriola" panose="04040605051002020D02" pitchFamily="82" charset="0"/>
              </a:rPr>
              <a:t>25 Aug 2017</a:t>
            </a:r>
          </a:p>
          <a:p>
            <a:endParaRPr lang="en-AU" sz="2800" dirty="0">
              <a:solidFill>
                <a:schemeClr val="bg1">
                  <a:lumMod val="65000"/>
                </a:schemeClr>
              </a:solidFill>
              <a:latin typeface="Gabriola" panose="04040605051002020D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7384" y="7760672"/>
            <a:ext cx="6912768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latin typeface="Gabriola" panose="04040605051002020D02" pitchFamily="82" charset="0"/>
              </a:rPr>
              <a:t>at The Lyceum Room, Castle Hill RSL </a:t>
            </a:r>
            <a:br>
              <a:rPr lang="en-AU" sz="3600" dirty="0">
                <a:latin typeface="Gabriola" panose="04040605051002020D02" pitchFamily="82" charset="0"/>
              </a:rPr>
            </a:br>
            <a:r>
              <a:rPr lang="en-AU" sz="3600" dirty="0">
                <a:latin typeface="Gabriola" panose="04040605051002020D02" pitchFamily="82" charset="0"/>
              </a:rPr>
              <a:t>~ 15 September 2017, 1800 – 2300h ~</a:t>
            </a:r>
          </a:p>
          <a:p>
            <a:pPr algn="ctr"/>
            <a:endParaRPr lang="en-AU" sz="600" u="sng" dirty="0">
              <a:latin typeface="Gabriola" panose="04040605051002020D02" pitchFamily="82" charset="0"/>
            </a:endParaRPr>
          </a:p>
          <a:p>
            <a:pPr algn="ctr"/>
            <a:r>
              <a:rPr lang="en-AU" u="sng" dirty="0">
                <a:latin typeface="Gabriola" panose="04040605051002020D02" pitchFamily="82" charset="0"/>
              </a:rPr>
              <a:t>Email enquiries &amp; RSVP’s to: </a:t>
            </a:r>
            <a:r>
              <a:rPr lang="en-AU" dirty="0">
                <a:latin typeface="Gabriola" panose="04040605051002020D02" pitchFamily="82" charset="0"/>
              </a:rPr>
              <a:t>ric35sqn75th.birthday@defence.gov.au</a:t>
            </a:r>
          </a:p>
        </p:txBody>
      </p:sp>
    </p:spTree>
    <p:extLst>
      <p:ext uri="{BB962C8B-B14F-4D97-AF65-F5344CB8AC3E}">
        <p14:creationId xmlns:p14="http://schemas.microsoft.com/office/powerpoint/2010/main" val="1390953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Edwardian Script ITC</vt:lpstr>
      <vt:lpstr>Gabriola</vt:lpstr>
      <vt:lpstr>Office Theme</vt:lpstr>
      <vt:lpstr>PowerPoint Presentation</vt:lpstr>
    </vt:vector>
  </TitlesOfParts>
  <Company>Defence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Halley, Renae CPL 2</dc:creator>
  <cp:lastModifiedBy>john sambrooks</cp:lastModifiedBy>
  <cp:revision>19</cp:revision>
  <dcterms:created xsi:type="dcterms:W3CDTF">2017-07-11T03:08:34Z</dcterms:created>
  <dcterms:modified xsi:type="dcterms:W3CDTF">2017-07-16T20:04:53Z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J4657279</vt:lpwstr>
  </property>
  <property fmtid="{D5CDD505-2E9C-101B-9397-08002B2CF9AE}" pid="4" name="Objective-Title">
    <vt:lpwstr>75th Anniversary Ball - Flyer</vt:lpwstr>
  </property>
  <property fmtid="{D5CDD505-2E9C-101B-9397-08002B2CF9AE}" pid="5" name="Objective-Comment">
    <vt:lpwstr>
    </vt:lpwstr>
  </property>
  <property fmtid="{D5CDD505-2E9C-101B-9397-08002B2CF9AE}" pid="6" name="Objective-CreationStamp">
    <vt:filetime>2017-07-11T03:41:17Z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>
    </vt:lpwstr>
  </property>
  <property fmtid="{D5CDD505-2E9C-101B-9397-08002B2CF9AE}" pid="10" name="Objective-ModificationStamp">
    <vt:filetime>2017-07-12T22:23:02Z</vt:filetime>
  </property>
  <property fmtid="{D5CDD505-2E9C-101B-9397-08002B2CF9AE}" pid="11" name="Objective-Owner">
    <vt:lpwstr>Halley, Renae (CPL)(ABCP RICH OPSO)</vt:lpwstr>
  </property>
  <property fmtid="{D5CDD505-2E9C-101B-9397-08002B2CF9AE}" pid="12" name="Objective-Path">
    <vt:lpwstr>Objective Global Folder - PROD:Defence Business Units:Air Force:Air Command:Air Mobility Group:AMG : Air Mobility Group:Support:Protocols, Parades, Ceremonies, Visits &amp; Dining Ins:AMG - WFM - Air Mobility Group Unit Social Clubs:35SQN:Spartan Social Club:</vt:lpwstr>
  </property>
  <property fmtid="{D5CDD505-2E9C-101B-9397-08002B2CF9AE}" pid="13" name="Objective-Parent">
    <vt:lpwstr>6. 75th Anniversary Ball - 15 Sep 17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7.1</vt:lpwstr>
  </property>
  <property fmtid="{D5CDD505-2E9C-101B-9397-08002B2CF9AE}" pid="16" name="Objective-VersionNumber">
    <vt:i4>8</vt:i4>
  </property>
  <property fmtid="{D5CDD505-2E9C-101B-9397-08002B2CF9AE}" pid="17" name="Objective-VersionComment">
    <vt:lpwstr>
    </vt:lpwstr>
  </property>
  <property fmtid="{D5CDD505-2E9C-101B-9397-08002B2CF9AE}" pid="18" name="Objective-FileNumber">
    <vt:lpwstr>
    </vt:lpwstr>
  </property>
  <property fmtid="{D5CDD505-2E9C-101B-9397-08002B2CF9AE}" pid="19" name="Objective-Classification">
    <vt:lpwstr>Unclassified</vt:lpwstr>
  </property>
  <property fmtid="{D5CDD505-2E9C-101B-9397-08002B2CF9AE}" pid="20" name="Objective-Caveats">
    <vt:lpwstr>
    </vt:lpwstr>
  </property>
  <property fmtid="{D5CDD505-2E9C-101B-9397-08002B2CF9AE}" pid="21" name="Objective-Document Type [system]">
    <vt:lpwstr>
    </vt:lpwstr>
  </property>
</Properties>
</file>